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0" r:id="rId5"/>
    <p:sldId id="259" r:id="rId6"/>
    <p:sldId id="260" r:id="rId7"/>
    <p:sldId id="261"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varScale="1">
        <p:scale>
          <a:sx n="72" d="100"/>
          <a:sy n="72" d="100"/>
        </p:scale>
        <p:origin x="64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2D0AB-73DC-9522-FBB5-F4695B3A0C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F25E4DA-0ABF-F9FF-0348-FF3C66F8D7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4C63746-D1CA-AAF1-B72B-A8529D01F6D2}"/>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5" name="Footer Placeholder 4">
            <a:extLst>
              <a:ext uri="{FF2B5EF4-FFF2-40B4-BE49-F238E27FC236}">
                <a16:creationId xmlns:a16="http://schemas.microsoft.com/office/drawing/2014/main" id="{0D2A2147-3448-87FE-D275-117A510D9F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F2204AD-81CA-75DB-2B39-17B7AB82D82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99165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FD52D-BA9E-1D6A-E6FB-47AD22BBDC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1474363-A563-59A4-D69D-29047C200A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0C358E5-469A-90D8-FC02-BC4A9111B003}"/>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5" name="Footer Placeholder 4">
            <a:extLst>
              <a:ext uri="{FF2B5EF4-FFF2-40B4-BE49-F238E27FC236}">
                <a16:creationId xmlns:a16="http://schemas.microsoft.com/office/drawing/2014/main" id="{AD81ED92-94C7-E87E-6AB9-7789C7C899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F7C3F4-124A-DC39-9647-ED29BE079CF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68646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D785E4-49B1-BC11-BE87-8E6AA5A620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E0A2BE6-E557-FEA4-1DB9-F08E82117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41CAD83-24A7-7F84-0EEF-3934032B81C1}"/>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5" name="Footer Placeholder 4">
            <a:extLst>
              <a:ext uri="{FF2B5EF4-FFF2-40B4-BE49-F238E27FC236}">
                <a16:creationId xmlns:a16="http://schemas.microsoft.com/office/drawing/2014/main" id="{7ADB31D9-E351-F909-1391-CCD47F8FCB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76398E6-379C-1082-F5C4-3DA583BBFC0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76581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4A2B-F33C-A96A-F905-671DFC1F51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331B981-8FD6-3BE8-4477-CFD6AF133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0A68935-2210-B3DF-2156-F180E06B322A}"/>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5" name="Footer Placeholder 4">
            <a:extLst>
              <a:ext uri="{FF2B5EF4-FFF2-40B4-BE49-F238E27FC236}">
                <a16:creationId xmlns:a16="http://schemas.microsoft.com/office/drawing/2014/main" id="{62F570A0-120F-511E-8C33-CCD677767B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2C0167-169E-413F-1130-B29A5DCDDBD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315433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36F11-F3F5-6D69-A1CC-10B5D8740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8BD89BF-1438-E33F-01DF-9333E8E38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B8896-3440-1FBA-4879-2C6BC81E7DA9}"/>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5" name="Footer Placeholder 4">
            <a:extLst>
              <a:ext uri="{FF2B5EF4-FFF2-40B4-BE49-F238E27FC236}">
                <a16:creationId xmlns:a16="http://schemas.microsoft.com/office/drawing/2014/main" id="{CEBD2066-BE33-69BA-87D3-BDF47E6951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C97B38-D93E-2BD2-99F0-467024E52916}"/>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995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6B15-1E00-2121-492E-009A9194C5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00B474-128A-85FC-5531-FCA9B1414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587D37C-5961-00A8-CA37-179EEA9DF1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CD58A00-CC54-6AA0-3C46-0792C0458E47}"/>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6" name="Footer Placeholder 5">
            <a:extLst>
              <a:ext uri="{FF2B5EF4-FFF2-40B4-BE49-F238E27FC236}">
                <a16:creationId xmlns:a16="http://schemas.microsoft.com/office/drawing/2014/main" id="{AF0AFCFF-673B-94E7-8656-4CAFC700B8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DACDCA-7A0C-C982-769E-FEBE13A4C0F4}"/>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75416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F2BB-2541-0C82-8591-DB855A28DC7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D2982C1-420E-DF49-5C6A-0AE098DC02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91043-CDD9-2EC6-3775-C7CAFE3589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5FC5FDE-12AB-AEC0-F35C-8B190CE92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0E414A-E341-6E3D-854A-E083A4946C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0041041-2E9F-6BFB-FD6F-DEF398B4A63D}"/>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8" name="Footer Placeholder 7">
            <a:extLst>
              <a:ext uri="{FF2B5EF4-FFF2-40B4-BE49-F238E27FC236}">
                <a16:creationId xmlns:a16="http://schemas.microsoft.com/office/drawing/2014/main" id="{8DC65180-3784-C3DD-D34F-CD26487C5A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8DC5EE5-464B-67FA-520A-660803CE2365}"/>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44515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1BC51-A5E7-7D52-F291-C901A67FD2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2DCA9EC-7B55-E028-D992-3224CC6B859F}"/>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4" name="Footer Placeholder 3">
            <a:extLst>
              <a:ext uri="{FF2B5EF4-FFF2-40B4-BE49-F238E27FC236}">
                <a16:creationId xmlns:a16="http://schemas.microsoft.com/office/drawing/2014/main" id="{D511C511-DF74-AA79-B900-60287F45788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02D9B6E-1997-59D2-EE52-E3ADD33B5241}"/>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06276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594DEF-19ED-D31B-D8D7-A142B07BC4E5}"/>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3" name="Footer Placeholder 2">
            <a:extLst>
              <a:ext uri="{FF2B5EF4-FFF2-40B4-BE49-F238E27FC236}">
                <a16:creationId xmlns:a16="http://schemas.microsoft.com/office/drawing/2014/main" id="{0D2451AC-B1ED-A9B0-4282-D03B1B4B177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9C68F19-05E5-1098-7F37-1185342FF087}"/>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434890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D787B-42F8-E985-3D05-FCA982BAF7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4490B7E-8D36-B82B-825E-E19D608A1C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5121F0C-2B92-4A44-797F-97ED47C0A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CDFE0E-4B5E-16C4-0E1A-7ADF4C3502AB}"/>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6" name="Footer Placeholder 5">
            <a:extLst>
              <a:ext uri="{FF2B5EF4-FFF2-40B4-BE49-F238E27FC236}">
                <a16:creationId xmlns:a16="http://schemas.microsoft.com/office/drawing/2014/main" id="{3B199682-A874-7488-DB09-03A52EB43F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0D99DAE-924C-C3B5-7720-F2DFDCF6CC4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0354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96DD6-01DE-775B-3D60-60000158F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8414463-8E6E-FEF7-9889-015EF30BB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9362053-5F11-F0C1-CF21-E64066700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1CE88-7C41-C38B-8DBE-AFD2C06A5ECC}"/>
              </a:ext>
            </a:extLst>
          </p:cNvPr>
          <p:cNvSpPr>
            <a:spLocks noGrp="1"/>
          </p:cNvSpPr>
          <p:nvPr>
            <p:ph type="dt" sz="half" idx="10"/>
          </p:nvPr>
        </p:nvSpPr>
        <p:spPr/>
        <p:txBody>
          <a:bodyPr/>
          <a:lstStyle/>
          <a:p>
            <a:fld id="{1E6A1C63-37C2-48D7-A381-A5D617DC616A}" type="datetimeFigureOut">
              <a:rPr lang="en-IN" smtClean="0"/>
              <a:t>01-03-2023</a:t>
            </a:fld>
            <a:endParaRPr lang="en-IN"/>
          </a:p>
        </p:txBody>
      </p:sp>
      <p:sp>
        <p:nvSpPr>
          <p:cNvPr id="6" name="Footer Placeholder 5">
            <a:extLst>
              <a:ext uri="{FF2B5EF4-FFF2-40B4-BE49-F238E27FC236}">
                <a16:creationId xmlns:a16="http://schemas.microsoft.com/office/drawing/2014/main" id="{B2A4ABCE-3C5C-00F3-136B-044601F1B0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693E077-3CB9-DB6C-2B01-2929E482F25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81000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C8E07F-A5C8-DED1-32C4-867633795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89240B-2AB2-8A61-7A3B-5027D3F88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7FC45B-D73F-915E-9BBC-1DE953204E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A1C63-37C2-48D7-A381-A5D617DC616A}" type="datetimeFigureOut">
              <a:rPr lang="en-IN" smtClean="0"/>
              <a:t>01-03-2023</a:t>
            </a:fld>
            <a:endParaRPr lang="en-IN"/>
          </a:p>
        </p:txBody>
      </p:sp>
      <p:sp>
        <p:nvSpPr>
          <p:cNvPr id="5" name="Footer Placeholder 4">
            <a:extLst>
              <a:ext uri="{FF2B5EF4-FFF2-40B4-BE49-F238E27FC236}">
                <a16:creationId xmlns:a16="http://schemas.microsoft.com/office/drawing/2014/main" id="{7ADD0073-6025-2ED5-B357-F961CEC9A1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25174CF-CF67-28AE-BCD1-58E55D899A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D457F-244E-4403-952A-7FECB477ABD5}" type="slidenum">
              <a:rPr lang="en-IN" smtClean="0"/>
              <a:t>‹#›</a:t>
            </a:fld>
            <a:endParaRPr lang="en-IN"/>
          </a:p>
        </p:txBody>
      </p:sp>
    </p:spTree>
    <p:extLst>
      <p:ext uri="{BB962C8B-B14F-4D97-AF65-F5344CB8AC3E}">
        <p14:creationId xmlns:p14="http://schemas.microsoft.com/office/powerpoint/2010/main" val="80334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8072E-A176-46C8-455D-922F46612CCC}"/>
              </a:ext>
            </a:extLst>
          </p:cNvPr>
          <p:cNvSpPr>
            <a:spLocks noGrp="1"/>
          </p:cNvSpPr>
          <p:nvPr>
            <p:ph type="ctrTitle"/>
          </p:nvPr>
        </p:nvSpPr>
        <p:spPr/>
        <p:txBody>
          <a:bodyPr>
            <a:normAutofit/>
          </a:bodyPr>
          <a:lstStyle/>
          <a:p>
            <a:r>
              <a:rPr lang="en-US" dirty="0">
                <a:latin typeface="Times New Roman" panose="02020603050405020304" pitchFamily="18" charset="0"/>
                <a:cs typeface="Times New Roman" panose="02020603050405020304" pitchFamily="18" charset="0"/>
              </a:rPr>
              <a:t>Fundamentals of Information Technology</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04634965-BBC1-7D84-28D8-0FBF6E350DE9}"/>
              </a:ext>
            </a:extLst>
          </p:cNvPr>
          <p:cNvSpPr>
            <a:spLocks noGrp="1"/>
          </p:cNvSpPr>
          <p:nvPr>
            <p:ph type="subTitle" idx="1"/>
          </p:nvPr>
        </p:nvSpPr>
        <p:spPr>
          <a:xfrm>
            <a:off x="1524000" y="3602037"/>
            <a:ext cx="9144000" cy="2133599"/>
          </a:xfrm>
        </p:spPr>
        <p:txBody>
          <a:bodyPr>
            <a:noAutofit/>
          </a:bodyPr>
          <a:lstStyle/>
          <a:p>
            <a:pPr algn="r"/>
            <a:r>
              <a:rPr lang="en-US" sz="6000" b="1" dirty="0">
                <a:latin typeface="Times New Roman" panose="02020603050405020304" pitchFamily="18" charset="0"/>
                <a:cs typeface="Times New Roman" panose="02020603050405020304" pitchFamily="18" charset="0"/>
              </a:rPr>
              <a:t>S.S.NACHIYA</a:t>
            </a:r>
          </a:p>
          <a:p>
            <a:pPr algn="r"/>
            <a:r>
              <a:rPr lang="en-US" sz="6000" b="1" dirty="0">
                <a:latin typeface="Times New Roman" panose="02020603050405020304" pitchFamily="18" charset="0"/>
                <a:cs typeface="Times New Roman" panose="02020603050405020304" pitchFamily="18" charset="0"/>
              </a:rPr>
              <a:t>DEPT., OF C.S.,</a:t>
            </a:r>
            <a:endParaRPr lang="en-IN"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970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8DA31-34A5-7002-B5B7-4300B65CA979}"/>
              </a:ext>
            </a:extLst>
          </p:cNvPr>
          <p:cNvSpPr>
            <a:spLocks noGrp="1"/>
          </p:cNvSpPr>
          <p:nvPr>
            <p:ph type="title"/>
          </p:nvPr>
        </p:nvSpPr>
        <p:spPr/>
        <p:txBody>
          <a:bodyPr>
            <a:normAutofit/>
          </a:bodyPr>
          <a:lstStyle/>
          <a:p>
            <a:pPr algn="ctr"/>
            <a:r>
              <a:rPr lang="en-IN" sz="2400" b="0" i="0" dirty="0">
                <a:solidFill>
                  <a:srgbClr val="000000"/>
                </a:solidFill>
                <a:effectLst/>
                <a:latin typeface="Heebo" panose="020B0604020202020204" pitchFamily="2" charset="-79"/>
                <a:cs typeface="Heebo" panose="020B0604020202020204" pitchFamily="2" charset="-79"/>
              </a:rPr>
              <a:t>Architecture</a:t>
            </a:r>
            <a:br>
              <a:rPr lang="en-IN" sz="2400" b="0" i="0" dirty="0">
                <a:solidFill>
                  <a:srgbClr val="000000"/>
                </a:solidFill>
                <a:effectLst/>
                <a:latin typeface="Heebo" panose="020B0604020202020204" pitchFamily="2" charset="-79"/>
                <a:cs typeface="Heebo" panose="020B0604020202020204" pitchFamily="2" charset="-79"/>
              </a:rPr>
            </a:br>
            <a:endParaRPr lang="en-IN" sz="2400" dirty="0"/>
          </a:p>
        </p:txBody>
      </p:sp>
      <p:pic>
        <p:nvPicPr>
          <p:cNvPr id="1026" name="Picture 2" descr="Conceptual view of an Operating System">
            <a:extLst>
              <a:ext uri="{FF2B5EF4-FFF2-40B4-BE49-F238E27FC236}">
                <a16:creationId xmlns:a16="http://schemas.microsoft.com/office/drawing/2014/main" id="{DEA1EEFE-1974-AFBC-AADC-CC37CC095FC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56521" y="1523999"/>
            <a:ext cx="8044069" cy="4333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5672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02EEA-9A34-86A6-5B83-8720C4D83924}"/>
              </a:ext>
            </a:extLst>
          </p:cNvPr>
          <p:cNvSpPr>
            <a:spLocks noGrp="1"/>
          </p:cNvSpPr>
          <p:nvPr>
            <p:ph type="title"/>
          </p:nvPr>
        </p:nvSpPr>
        <p:spPr>
          <a:xfrm>
            <a:off x="734957" y="-544795"/>
            <a:ext cx="10515600" cy="1325563"/>
          </a:xfrm>
        </p:spPr>
        <p:txBody>
          <a:bodyPr>
            <a:normAutofit/>
          </a:bodyPr>
          <a:lstStyle/>
          <a:p>
            <a:pPr algn="ctr" fontAlgn="base"/>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Operating System Functions</a:t>
            </a:r>
          </a:p>
        </p:txBody>
      </p:sp>
      <p:sp>
        <p:nvSpPr>
          <p:cNvPr id="3" name="Content Placeholder 2">
            <a:extLst>
              <a:ext uri="{FF2B5EF4-FFF2-40B4-BE49-F238E27FC236}">
                <a16:creationId xmlns:a16="http://schemas.microsoft.com/office/drawing/2014/main" id="{F98A2DEF-A328-4E4F-3E54-CDDF7296E40F}"/>
              </a:ext>
            </a:extLst>
          </p:cNvPr>
          <p:cNvSpPr>
            <a:spLocks noGrp="1"/>
          </p:cNvSpPr>
          <p:nvPr>
            <p:ph idx="1"/>
          </p:nvPr>
        </p:nvSpPr>
        <p:spPr>
          <a:xfrm>
            <a:off x="734956" y="117986"/>
            <a:ext cx="9455965" cy="6415336"/>
          </a:xfrm>
        </p:spPr>
        <p:txBody>
          <a:bodyPr>
            <a:noAutofit/>
          </a:bodyPr>
          <a:lstStyle/>
          <a:p>
            <a:pPr marL="0" indent="0">
              <a:lnSpc>
                <a:spcPct val="150000"/>
              </a:lnSpc>
              <a:spcAft>
                <a:spcPts val="800"/>
              </a:spcAft>
              <a:buNone/>
            </a:pPr>
            <a:endParaRPr lang="en-US" sz="2000" b="0" i="0" dirty="0">
              <a:solidFill>
                <a:srgbClr val="273239"/>
              </a:solidFill>
              <a:effectLst/>
              <a:latin typeface="Times New Roman" panose="02020603050405020304" pitchFamily="18" charset="0"/>
              <a:cs typeface="Times New Roman" panose="02020603050405020304" pitchFamily="18" charset="0"/>
            </a:endParaRPr>
          </a:p>
          <a:p>
            <a:pPr marL="0" indent="0">
              <a:lnSpc>
                <a:spcPct val="150000"/>
              </a:lnSpc>
              <a:spcAft>
                <a:spcPts val="800"/>
              </a:spcAft>
              <a:buNone/>
            </a:pPr>
            <a:r>
              <a:rPr lang="en-US" sz="2000" b="0" i="0" dirty="0">
                <a:solidFill>
                  <a:srgbClr val="273239"/>
                </a:solidFill>
                <a:effectLst/>
                <a:latin typeface="Times New Roman" panose="02020603050405020304" pitchFamily="18" charset="0"/>
                <a:cs typeface="Times New Roman" panose="02020603050405020304" pitchFamily="18" charset="0"/>
              </a:rPr>
              <a:t>An </a:t>
            </a:r>
            <a:r>
              <a:rPr lang="en-US" sz="2000" b="1" i="0" dirty="0">
                <a:solidFill>
                  <a:srgbClr val="273239"/>
                </a:solidFill>
                <a:effectLst/>
                <a:latin typeface="Times New Roman" panose="02020603050405020304" pitchFamily="18" charset="0"/>
                <a:cs typeface="Times New Roman" panose="02020603050405020304" pitchFamily="18" charset="0"/>
              </a:rPr>
              <a:t>Operating System</a:t>
            </a:r>
            <a:r>
              <a:rPr lang="en-US" sz="2000" b="0" i="0" dirty="0">
                <a:solidFill>
                  <a:srgbClr val="273239"/>
                </a:solidFill>
                <a:effectLst/>
                <a:latin typeface="Times New Roman" panose="02020603050405020304" pitchFamily="18" charset="0"/>
                <a:cs typeface="Times New Roman" panose="02020603050405020304" pitchFamily="18" charset="0"/>
              </a:rPr>
              <a:t> acts as a communication bridge (interface) between the user and computer hardware. The purpose of an operating system is to provide a platform on which a user can execute programs in a convenient and efficient manner. </a:t>
            </a:r>
          </a:p>
          <a:p>
            <a:pPr algn="l" fontAlgn="base">
              <a:lnSpc>
                <a:spcPct val="150000"/>
              </a:lnSpc>
              <a:buFont typeface="Arial" panose="020B0604020202020204" pitchFamily="34" charset="0"/>
              <a:buChar char="•"/>
            </a:pPr>
            <a:r>
              <a:rPr lang="en-US" sz="2000" b="0" i="0" dirty="0">
                <a:solidFill>
                  <a:srgbClr val="273239"/>
                </a:solidFill>
                <a:effectLst/>
                <a:latin typeface="Times New Roman" panose="02020603050405020304" pitchFamily="18" charset="0"/>
                <a:cs typeface="Times New Roman" panose="02020603050405020304" pitchFamily="18" charset="0"/>
              </a:rPr>
              <a:t>The main task an operating system carries out is the allocation of resources and services, such as the allocation of memory, devices, processors, and information. The operating system also includes programs to manage these resources, such as a traffic controller, a scheduler, memory management module, I/O programs, and a file system. </a:t>
            </a:r>
            <a:br>
              <a:rPr lang="en-US" sz="2000" dirty="0">
                <a:latin typeface="Times New Roman" panose="02020603050405020304" pitchFamily="18" charset="0"/>
                <a:cs typeface="Times New Roman" panose="02020603050405020304" pitchFamily="18" charset="0"/>
              </a:rPr>
            </a:br>
            <a:r>
              <a:rPr lang="en-US" sz="2000" b="0" i="0" dirty="0">
                <a:solidFill>
                  <a:srgbClr val="273239"/>
                </a:solidFill>
                <a:effectLst/>
                <a:latin typeface="Times New Roman" panose="02020603050405020304" pitchFamily="18" charset="0"/>
                <a:cs typeface="Times New Roman" panose="02020603050405020304" pitchFamily="18" charset="0"/>
              </a:rPr>
              <a:t> It controls all of computer resources.</a:t>
            </a:r>
          </a:p>
          <a:p>
            <a:pPr algn="l" fontAlgn="base">
              <a:lnSpc>
                <a:spcPct val="150000"/>
              </a:lnSpc>
              <a:buFont typeface="Arial" panose="020B0604020202020204" pitchFamily="34" charset="0"/>
              <a:buChar char="•"/>
            </a:pPr>
            <a:r>
              <a:rPr lang="en-US" sz="2000" b="0" i="0" dirty="0">
                <a:solidFill>
                  <a:srgbClr val="273239"/>
                </a:solidFill>
                <a:effectLst/>
                <a:latin typeface="Times New Roman" panose="02020603050405020304" pitchFamily="18" charset="0"/>
                <a:cs typeface="Times New Roman" panose="02020603050405020304" pitchFamily="18" charset="0"/>
              </a:rPr>
              <a:t>It provides valuable services to user programs.</a:t>
            </a:r>
          </a:p>
          <a:p>
            <a:pPr algn="l" fontAlgn="base">
              <a:lnSpc>
                <a:spcPct val="150000"/>
              </a:lnSpc>
              <a:buFont typeface="Arial" panose="020B0604020202020204" pitchFamily="34" charset="0"/>
              <a:buChar char="•"/>
            </a:pPr>
            <a:r>
              <a:rPr lang="en-US" sz="2000" b="0" i="0" dirty="0">
                <a:solidFill>
                  <a:srgbClr val="273239"/>
                </a:solidFill>
                <a:effectLst/>
                <a:latin typeface="Times New Roman" panose="02020603050405020304" pitchFamily="18" charset="0"/>
                <a:cs typeface="Times New Roman" panose="02020603050405020304" pitchFamily="18" charset="0"/>
              </a:rPr>
              <a:t>It coordinates the execution of  user programs.</a:t>
            </a:r>
          </a:p>
          <a:p>
            <a:pPr algn="l" fontAlgn="base">
              <a:lnSpc>
                <a:spcPct val="150000"/>
              </a:lnSpc>
              <a:buFont typeface="Arial" panose="020B0604020202020204" pitchFamily="34" charset="0"/>
              <a:buChar char="•"/>
            </a:pPr>
            <a:r>
              <a:rPr lang="en-US" sz="2000" b="0" i="0" dirty="0">
                <a:solidFill>
                  <a:srgbClr val="273239"/>
                </a:solidFill>
                <a:effectLst/>
                <a:latin typeface="Times New Roman" panose="02020603050405020304" pitchFamily="18" charset="0"/>
                <a:cs typeface="Times New Roman" panose="02020603050405020304" pitchFamily="18" charset="0"/>
              </a:rPr>
              <a:t>It provides resources of user programs.</a:t>
            </a:r>
          </a:p>
          <a:p>
            <a:pPr marL="0" indent="0">
              <a:lnSpc>
                <a:spcPct val="160000"/>
              </a:lnSpc>
              <a:spcAft>
                <a:spcPts val="800"/>
              </a:spcAft>
              <a:buNone/>
            </a:pPr>
            <a:endParaRPr lang="en-I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72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8A2DEF-A328-4E4F-3E54-CDDF7296E40F}"/>
              </a:ext>
            </a:extLst>
          </p:cNvPr>
          <p:cNvSpPr>
            <a:spLocks noGrp="1"/>
          </p:cNvSpPr>
          <p:nvPr>
            <p:ph idx="1"/>
          </p:nvPr>
        </p:nvSpPr>
        <p:spPr>
          <a:xfrm>
            <a:off x="417016" y="0"/>
            <a:ext cx="9720897" cy="6745357"/>
          </a:xfrm>
        </p:spPr>
        <p:txBody>
          <a:bodyPr>
            <a:noAutofit/>
          </a:bodyPr>
          <a:lstStyle/>
          <a:p>
            <a:pPr algn="l" fontAlgn="base">
              <a:lnSpc>
                <a:spcPct val="150000"/>
              </a:lnSpc>
              <a:buFont typeface="Arial" panose="020B0604020202020204" pitchFamily="34" charset="0"/>
              <a:buChar char="•"/>
            </a:pPr>
            <a:r>
              <a:rPr lang="en-US" sz="2000" b="0" i="0" dirty="0">
                <a:solidFill>
                  <a:srgbClr val="273239"/>
                </a:solidFill>
                <a:effectLst/>
                <a:latin typeface="Times New Roman" panose="02020603050405020304" pitchFamily="18" charset="0"/>
                <a:cs typeface="Times New Roman" panose="02020603050405020304" pitchFamily="18" charset="0"/>
              </a:rPr>
              <a:t>It provides an interface(virtual machine) to the user.</a:t>
            </a:r>
          </a:p>
          <a:p>
            <a:pPr algn="l" fontAlgn="base">
              <a:lnSpc>
                <a:spcPct val="150000"/>
              </a:lnSpc>
              <a:buFont typeface="Arial" panose="020B0604020202020204" pitchFamily="34" charset="0"/>
              <a:buChar char="•"/>
            </a:pPr>
            <a:r>
              <a:rPr lang="en-US" sz="2000" b="0" i="0" dirty="0">
                <a:solidFill>
                  <a:srgbClr val="273239"/>
                </a:solidFill>
                <a:effectLst/>
                <a:latin typeface="Times New Roman" panose="02020603050405020304" pitchFamily="18" charset="0"/>
                <a:cs typeface="Times New Roman" panose="02020603050405020304" pitchFamily="18" charset="0"/>
              </a:rPr>
              <a:t>It hides the complexity of software.</a:t>
            </a:r>
          </a:p>
          <a:p>
            <a:pPr algn="l" fontAlgn="base">
              <a:lnSpc>
                <a:spcPct val="150000"/>
              </a:lnSpc>
              <a:buFont typeface="Arial" panose="020B0604020202020204" pitchFamily="34" charset="0"/>
              <a:buChar char="•"/>
            </a:pPr>
            <a:r>
              <a:rPr lang="en-US" sz="2000" b="0" i="0" dirty="0">
                <a:solidFill>
                  <a:srgbClr val="273239"/>
                </a:solidFill>
                <a:effectLst/>
                <a:latin typeface="Times New Roman" panose="02020603050405020304" pitchFamily="18" charset="0"/>
                <a:cs typeface="Times New Roman" panose="02020603050405020304" pitchFamily="18" charset="0"/>
              </a:rPr>
              <a:t>It supports the multiple execution modes.</a:t>
            </a:r>
          </a:p>
          <a:p>
            <a:pPr algn="l" fontAlgn="base">
              <a:lnSpc>
                <a:spcPct val="150000"/>
              </a:lnSpc>
              <a:buFont typeface="Arial" panose="020B0604020202020204" pitchFamily="34" charset="0"/>
              <a:buChar char="•"/>
            </a:pPr>
            <a:r>
              <a:rPr lang="en-US" sz="2000" b="0" i="0" dirty="0">
                <a:solidFill>
                  <a:srgbClr val="273239"/>
                </a:solidFill>
                <a:effectLst/>
                <a:latin typeface="Times New Roman" panose="02020603050405020304" pitchFamily="18" charset="0"/>
                <a:cs typeface="Times New Roman" panose="02020603050405020304" pitchFamily="18" charset="0"/>
              </a:rPr>
              <a:t>It monitors the execution of user programs to prevent errors.</a:t>
            </a:r>
          </a:p>
          <a:p>
            <a:pPr marL="0" indent="0" algn="l" fontAlgn="base">
              <a:buNone/>
            </a:pPr>
            <a:r>
              <a:rPr lang="en-US" sz="2000" b="1" i="0" dirty="0">
                <a:solidFill>
                  <a:srgbClr val="273239"/>
                </a:solidFill>
                <a:effectLst/>
                <a:latin typeface="Times New Roman" panose="02020603050405020304" pitchFamily="18" charset="0"/>
                <a:cs typeface="Times New Roman" panose="02020603050405020304" pitchFamily="18" charset="0"/>
              </a:rPr>
              <a:t>Important functions of an operating System:</a:t>
            </a:r>
            <a:r>
              <a:rPr lang="en-US" sz="2000" b="0" i="0" dirty="0">
                <a:solidFill>
                  <a:srgbClr val="273239"/>
                </a:solidFill>
                <a:effectLst/>
                <a:latin typeface="Times New Roman" panose="02020603050405020304" pitchFamily="18" charset="0"/>
                <a:cs typeface="Times New Roman" panose="02020603050405020304" pitchFamily="18" charset="0"/>
              </a:rPr>
              <a:t> </a:t>
            </a:r>
          </a:p>
          <a:p>
            <a:pPr marL="0" indent="0" algn="l" fontAlgn="base">
              <a:lnSpc>
                <a:spcPct val="150000"/>
              </a:lnSpc>
              <a:buNone/>
            </a:pPr>
            <a:r>
              <a:rPr lang="en-US" sz="2000" b="1" i="0" dirty="0">
                <a:solidFill>
                  <a:srgbClr val="273239"/>
                </a:solidFill>
                <a:effectLst/>
                <a:latin typeface="Times New Roman" panose="02020603050405020304" pitchFamily="18" charset="0"/>
                <a:cs typeface="Times New Roman" panose="02020603050405020304" pitchFamily="18" charset="0"/>
              </a:rPr>
              <a:t> 1.Security </a:t>
            </a:r>
            <a:br>
              <a:rPr lang="en-US" sz="2000" i="0" dirty="0">
                <a:solidFill>
                  <a:srgbClr val="273239"/>
                </a:solidFill>
                <a:effectLst/>
                <a:latin typeface="Times New Roman" panose="02020603050405020304" pitchFamily="18" charset="0"/>
                <a:cs typeface="Times New Roman" panose="02020603050405020304" pitchFamily="18" charset="0"/>
              </a:rPr>
            </a:br>
            <a:r>
              <a:rPr lang="en-US" sz="2000" i="0" dirty="0">
                <a:solidFill>
                  <a:srgbClr val="273239"/>
                </a:solidFill>
                <a:effectLst/>
                <a:latin typeface="Times New Roman" panose="02020603050405020304" pitchFamily="18" charset="0"/>
                <a:cs typeface="Times New Roman" panose="02020603050405020304" pitchFamily="18" charset="0"/>
              </a:rPr>
              <a:t>The operating system uses password protection to protect user data and similar other techniques. it also prevents unauthorized access to programs and user data. </a:t>
            </a:r>
            <a:br>
              <a:rPr lang="en-US" sz="2000" i="0" dirty="0">
                <a:solidFill>
                  <a:srgbClr val="273239"/>
                </a:solidFill>
                <a:effectLst/>
                <a:latin typeface="Times New Roman" panose="02020603050405020304" pitchFamily="18" charset="0"/>
                <a:cs typeface="Times New Roman" panose="02020603050405020304" pitchFamily="18" charset="0"/>
              </a:rPr>
            </a:br>
            <a:r>
              <a:rPr lang="en-US" sz="2000" i="0" dirty="0">
                <a:solidFill>
                  <a:srgbClr val="273239"/>
                </a:solidFill>
                <a:effectLst/>
                <a:latin typeface="Times New Roman" panose="02020603050405020304" pitchFamily="18" charset="0"/>
                <a:cs typeface="Times New Roman" panose="02020603050405020304" pitchFamily="18" charset="0"/>
              </a:rPr>
              <a:t> 2.</a:t>
            </a:r>
            <a:r>
              <a:rPr lang="en-US" sz="2000" b="1" i="0" dirty="0">
                <a:solidFill>
                  <a:srgbClr val="273239"/>
                </a:solidFill>
                <a:effectLst/>
                <a:latin typeface="Times New Roman" panose="02020603050405020304" pitchFamily="18" charset="0"/>
                <a:cs typeface="Times New Roman" panose="02020603050405020304" pitchFamily="18" charset="0"/>
              </a:rPr>
              <a:t>Control over system performance –</a:t>
            </a:r>
            <a:r>
              <a:rPr lang="en-US" sz="2000" i="0" dirty="0">
                <a:solidFill>
                  <a:srgbClr val="273239"/>
                </a:solidFill>
                <a:effectLst/>
                <a:latin typeface="Times New Roman" panose="02020603050405020304" pitchFamily="18" charset="0"/>
                <a:cs typeface="Times New Roman" panose="02020603050405020304" pitchFamily="18" charset="0"/>
              </a:rPr>
              <a:t> </a:t>
            </a:r>
            <a:br>
              <a:rPr lang="en-US" sz="2000" i="0" dirty="0">
                <a:solidFill>
                  <a:srgbClr val="273239"/>
                </a:solidFill>
                <a:effectLst/>
                <a:latin typeface="Times New Roman" panose="02020603050405020304" pitchFamily="18" charset="0"/>
                <a:cs typeface="Times New Roman" panose="02020603050405020304" pitchFamily="18" charset="0"/>
              </a:rPr>
            </a:br>
            <a:r>
              <a:rPr lang="en-US" sz="2000" i="0" dirty="0">
                <a:solidFill>
                  <a:srgbClr val="273239"/>
                </a:solidFill>
                <a:effectLst/>
                <a:latin typeface="Times New Roman" panose="02020603050405020304" pitchFamily="18" charset="0"/>
                <a:cs typeface="Times New Roman" panose="02020603050405020304" pitchFamily="18" charset="0"/>
              </a:rPr>
              <a:t>Monitors overall system health to help improve performance. records the response time between service requests and system response to having a complete view of the system health. This can help improve performance by providing important information needed to troubleshoot problems. </a:t>
            </a:r>
            <a:br>
              <a:rPr lang="en-US" sz="2000" i="0" dirty="0">
                <a:solidFill>
                  <a:srgbClr val="273239"/>
                </a:solidFill>
                <a:effectLst/>
                <a:latin typeface="Times New Roman" panose="02020603050405020304" pitchFamily="18" charset="0"/>
                <a:cs typeface="Times New Roman" panose="02020603050405020304" pitchFamily="18" charset="0"/>
              </a:rPr>
            </a:br>
            <a:r>
              <a:rPr lang="en-US" sz="2000" i="0" dirty="0">
                <a:solidFill>
                  <a:srgbClr val="273239"/>
                </a:solidFill>
                <a:effectLst/>
                <a:latin typeface="Times New Roman" panose="02020603050405020304" pitchFamily="18" charset="0"/>
                <a:cs typeface="Times New Roman" panose="02020603050405020304" pitchFamily="18" charset="0"/>
              </a:rPr>
              <a:t> </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541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4E05F0-ECE6-F12C-C236-89DE417FD1A1}"/>
              </a:ext>
            </a:extLst>
          </p:cNvPr>
          <p:cNvSpPr>
            <a:spLocks noGrp="1"/>
          </p:cNvSpPr>
          <p:nvPr>
            <p:ph idx="1"/>
          </p:nvPr>
        </p:nvSpPr>
        <p:spPr>
          <a:xfrm>
            <a:off x="929148" y="73741"/>
            <a:ext cx="9911130" cy="6645111"/>
          </a:xfrm>
        </p:spPr>
        <p:txBody>
          <a:bodyPr>
            <a:noAutofit/>
          </a:bodyPr>
          <a:lstStyle/>
          <a:p>
            <a:pPr marL="0" indent="0" algn="l" fontAlgn="base">
              <a:lnSpc>
                <a:spcPct val="150000"/>
              </a:lnSpc>
              <a:buNone/>
            </a:pPr>
            <a:r>
              <a:rPr lang="en-US" sz="1800" b="1" i="0" dirty="0">
                <a:solidFill>
                  <a:srgbClr val="273239"/>
                </a:solidFill>
                <a:effectLst/>
                <a:latin typeface="Times New Roman" panose="02020603050405020304" pitchFamily="18" charset="0"/>
                <a:cs typeface="Times New Roman" panose="02020603050405020304" pitchFamily="18" charset="0"/>
              </a:rPr>
              <a:t>3.Job accounting –</a:t>
            </a:r>
            <a:r>
              <a:rPr lang="en-US" sz="1800" i="0" dirty="0">
                <a:solidFill>
                  <a:srgbClr val="273239"/>
                </a:solidFill>
                <a:effectLst/>
                <a:latin typeface="Times New Roman" panose="02020603050405020304" pitchFamily="18" charset="0"/>
                <a:cs typeface="Times New Roman" panose="02020603050405020304" pitchFamily="18" charset="0"/>
              </a:rPr>
              <a:t> </a:t>
            </a:r>
            <a:br>
              <a:rPr lang="en-US" sz="1800" i="0" dirty="0">
                <a:solidFill>
                  <a:srgbClr val="273239"/>
                </a:solidFill>
                <a:effectLst/>
                <a:latin typeface="Times New Roman" panose="02020603050405020304" pitchFamily="18" charset="0"/>
                <a:cs typeface="Times New Roman" panose="02020603050405020304" pitchFamily="18" charset="0"/>
              </a:rPr>
            </a:br>
            <a:r>
              <a:rPr lang="en-US" sz="1800" i="0" dirty="0">
                <a:solidFill>
                  <a:srgbClr val="273239"/>
                </a:solidFill>
                <a:effectLst/>
                <a:latin typeface="Times New Roman" panose="02020603050405020304" pitchFamily="18" charset="0"/>
                <a:cs typeface="Times New Roman" panose="02020603050405020304" pitchFamily="18" charset="0"/>
              </a:rPr>
              <a:t>Operating system Keeps track of time and resources used by various tasks and users, this information can be used to track resource usage for a particular user or group of users. </a:t>
            </a:r>
          </a:p>
          <a:p>
            <a:pPr marL="0" indent="0" algn="l" fontAlgn="base">
              <a:buNone/>
            </a:pPr>
            <a:r>
              <a:rPr lang="en-US" sz="1800" b="1" i="0" dirty="0">
                <a:solidFill>
                  <a:srgbClr val="273239"/>
                </a:solidFill>
                <a:effectLst/>
                <a:latin typeface="Times New Roman" panose="02020603050405020304" pitchFamily="18" charset="0"/>
                <a:cs typeface="Times New Roman" panose="02020603050405020304" pitchFamily="18" charset="0"/>
              </a:rPr>
              <a:t>4.Error detecting aids –</a:t>
            </a:r>
            <a:r>
              <a:rPr lang="en-US" sz="1800" i="0" dirty="0">
                <a:solidFill>
                  <a:srgbClr val="273239"/>
                </a:solidFill>
                <a:effectLst/>
                <a:latin typeface="Times New Roman" panose="02020603050405020304" pitchFamily="18" charset="0"/>
                <a:cs typeface="Times New Roman" panose="02020603050405020304" pitchFamily="18" charset="0"/>
              </a:rPr>
              <a:t> </a:t>
            </a:r>
            <a:br>
              <a:rPr lang="en-US" sz="1800" i="0" dirty="0">
                <a:solidFill>
                  <a:srgbClr val="273239"/>
                </a:solidFill>
                <a:effectLst/>
                <a:latin typeface="Times New Roman" panose="02020603050405020304" pitchFamily="18" charset="0"/>
                <a:cs typeface="Times New Roman" panose="02020603050405020304" pitchFamily="18" charset="0"/>
              </a:rPr>
            </a:br>
            <a:endParaRPr lang="en-US" sz="1800" i="0" dirty="0">
              <a:solidFill>
                <a:srgbClr val="273239"/>
              </a:solidFill>
              <a:effectLst/>
              <a:latin typeface="Times New Roman" panose="02020603050405020304" pitchFamily="18" charset="0"/>
              <a:cs typeface="Times New Roman" panose="02020603050405020304" pitchFamily="18" charset="0"/>
            </a:endParaRPr>
          </a:p>
          <a:p>
            <a:pPr marL="0" indent="0" algn="l" fontAlgn="base">
              <a:lnSpc>
                <a:spcPct val="150000"/>
              </a:lnSpc>
              <a:buNone/>
            </a:pPr>
            <a:r>
              <a:rPr lang="en-US" sz="1800" i="0" dirty="0">
                <a:solidFill>
                  <a:srgbClr val="273239"/>
                </a:solidFill>
                <a:effectLst/>
                <a:latin typeface="Times New Roman" panose="02020603050405020304" pitchFamily="18" charset="0"/>
                <a:cs typeface="Times New Roman" panose="02020603050405020304" pitchFamily="18" charset="0"/>
              </a:rPr>
              <a:t>The operating system constantly monitors the system to detect errors and avoid the malfunctioning of a computer system. </a:t>
            </a:r>
            <a:br>
              <a:rPr lang="en-US" sz="1800" i="0" dirty="0">
                <a:solidFill>
                  <a:srgbClr val="273239"/>
                </a:solidFill>
                <a:effectLst/>
                <a:latin typeface="Times New Roman" panose="02020603050405020304" pitchFamily="18" charset="0"/>
                <a:cs typeface="Times New Roman" panose="02020603050405020304" pitchFamily="18" charset="0"/>
              </a:rPr>
            </a:br>
            <a:r>
              <a:rPr lang="en-US" sz="1800" i="0" dirty="0">
                <a:solidFill>
                  <a:srgbClr val="273239"/>
                </a:solidFill>
                <a:effectLst/>
                <a:latin typeface="Times New Roman" panose="02020603050405020304" pitchFamily="18" charset="0"/>
                <a:cs typeface="Times New Roman" panose="02020603050405020304" pitchFamily="18" charset="0"/>
              </a:rPr>
              <a:t> </a:t>
            </a:r>
            <a:r>
              <a:rPr lang="en-US" sz="1800" b="1" i="0" dirty="0">
                <a:solidFill>
                  <a:srgbClr val="273239"/>
                </a:solidFill>
                <a:effectLst/>
                <a:latin typeface="Times New Roman" panose="02020603050405020304" pitchFamily="18" charset="0"/>
                <a:cs typeface="Times New Roman" panose="02020603050405020304" pitchFamily="18" charset="0"/>
              </a:rPr>
              <a:t>5.Coordination between other software and users –</a:t>
            </a:r>
            <a:r>
              <a:rPr lang="en-US" sz="1800" i="0" dirty="0">
                <a:solidFill>
                  <a:srgbClr val="273239"/>
                </a:solidFill>
                <a:effectLst/>
                <a:latin typeface="Times New Roman" panose="02020603050405020304" pitchFamily="18" charset="0"/>
                <a:cs typeface="Times New Roman" panose="02020603050405020304" pitchFamily="18" charset="0"/>
              </a:rPr>
              <a:t> </a:t>
            </a:r>
            <a:br>
              <a:rPr lang="en-US" sz="1800" i="0" dirty="0">
                <a:solidFill>
                  <a:srgbClr val="273239"/>
                </a:solidFill>
                <a:effectLst/>
                <a:latin typeface="Times New Roman" panose="02020603050405020304" pitchFamily="18" charset="0"/>
                <a:cs typeface="Times New Roman" panose="02020603050405020304" pitchFamily="18" charset="0"/>
              </a:rPr>
            </a:br>
            <a:r>
              <a:rPr lang="en-US" sz="1800" i="0" dirty="0">
                <a:solidFill>
                  <a:srgbClr val="273239"/>
                </a:solidFill>
                <a:effectLst/>
                <a:latin typeface="Times New Roman" panose="02020603050405020304" pitchFamily="18" charset="0"/>
                <a:cs typeface="Times New Roman" panose="02020603050405020304" pitchFamily="18" charset="0"/>
              </a:rPr>
              <a:t>Operating systems also coordinate and assign interpreters, compilers, assemblers, and other software to the various users of the computer systems. </a:t>
            </a:r>
          </a:p>
          <a:p>
            <a:pPr marL="0" indent="0" algn="l" fontAlgn="base">
              <a:buNone/>
            </a:pPr>
            <a:r>
              <a:rPr lang="en-US" sz="1800" b="1" i="0" dirty="0">
                <a:solidFill>
                  <a:srgbClr val="273239"/>
                </a:solidFill>
                <a:effectLst/>
                <a:latin typeface="Times New Roman" panose="02020603050405020304" pitchFamily="18" charset="0"/>
                <a:cs typeface="Times New Roman" panose="02020603050405020304" pitchFamily="18" charset="0"/>
              </a:rPr>
              <a:t>6.Memory Management –</a:t>
            </a:r>
            <a:r>
              <a:rPr lang="en-US" sz="1800" b="0" i="0" dirty="0">
                <a:solidFill>
                  <a:srgbClr val="273239"/>
                </a:solidFill>
                <a:effectLst/>
                <a:latin typeface="Times New Roman" panose="02020603050405020304" pitchFamily="18" charset="0"/>
                <a:cs typeface="Times New Roman" panose="02020603050405020304" pitchFamily="18" charset="0"/>
              </a:rPr>
              <a:t> </a:t>
            </a:r>
          </a:p>
          <a:p>
            <a:pPr marL="0" indent="0" algn="l" fontAlgn="base">
              <a:lnSpc>
                <a:spcPct val="150000"/>
              </a:lnSpc>
              <a:buNone/>
            </a:pPr>
            <a:r>
              <a:rPr lang="en-US" sz="1800" b="0" i="0" dirty="0">
                <a:solidFill>
                  <a:srgbClr val="273239"/>
                </a:solidFill>
                <a:effectLst/>
                <a:latin typeface="Times New Roman" panose="02020603050405020304" pitchFamily="18" charset="0"/>
                <a:cs typeface="Times New Roman" panose="02020603050405020304" pitchFamily="18" charset="0"/>
              </a:rPr>
              <a:t>	 The memory addresses that have already been allocated and the memory addresses of the memory that has not yet been used. In multiprogramming, the OS decides the order in which processes are granted access to memory, and for how long. It Allocates the memory to a process when the process requests it and deallocates the memory when the process has terminated or is performing an I/O operation. </a:t>
            </a:r>
          </a:p>
        </p:txBody>
      </p:sp>
    </p:spTree>
    <p:extLst>
      <p:ext uri="{BB962C8B-B14F-4D97-AF65-F5344CB8AC3E}">
        <p14:creationId xmlns:p14="http://schemas.microsoft.com/office/powerpoint/2010/main" val="57514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A05790-D70E-3C22-6D40-AF3DCC1EB1E5}"/>
              </a:ext>
            </a:extLst>
          </p:cNvPr>
          <p:cNvSpPr>
            <a:spLocks noGrp="1"/>
          </p:cNvSpPr>
          <p:nvPr>
            <p:ph idx="1"/>
          </p:nvPr>
        </p:nvSpPr>
        <p:spPr>
          <a:xfrm>
            <a:off x="838199" y="251791"/>
            <a:ext cx="10691191" cy="6493565"/>
          </a:xfrm>
        </p:spPr>
        <p:txBody>
          <a:bodyPr>
            <a:normAutofit/>
          </a:bodyPr>
          <a:lstStyle/>
          <a:p>
            <a:pPr marL="0" indent="0">
              <a:buNone/>
            </a:pPr>
            <a:endParaRPr lang="en-US" sz="2600" b="1" i="0" dirty="0">
              <a:solidFill>
                <a:srgbClr val="273239"/>
              </a:solidFill>
              <a:effectLst/>
              <a:latin typeface="urw-din"/>
            </a:endParaRPr>
          </a:p>
          <a:p>
            <a:pPr marL="0" indent="0">
              <a:buNone/>
            </a:pPr>
            <a:endParaRPr lang="en-IN" dirty="0"/>
          </a:p>
        </p:txBody>
      </p:sp>
      <p:sp>
        <p:nvSpPr>
          <p:cNvPr id="4" name="TextBox 3">
            <a:extLst>
              <a:ext uri="{FF2B5EF4-FFF2-40B4-BE49-F238E27FC236}">
                <a16:creationId xmlns:a16="http://schemas.microsoft.com/office/drawing/2014/main" id="{1B2712C5-3B90-6CBC-C8FF-8FF8E4E247A1}"/>
              </a:ext>
            </a:extLst>
          </p:cNvPr>
          <p:cNvSpPr txBox="1"/>
          <p:nvPr/>
        </p:nvSpPr>
        <p:spPr>
          <a:xfrm>
            <a:off x="967410" y="251791"/>
            <a:ext cx="9766852" cy="6500306"/>
          </a:xfrm>
          <a:prstGeom prst="rect">
            <a:avLst/>
          </a:prstGeom>
          <a:noFill/>
        </p:spPr>
        <p:txBody>
          <a:bodyPr wrap="square">
            <a:spAutoFit/>
          </a:bodyPr>
          <a:lstStyle/>
          <a:p>
            <a:pPr>
              <a:lnSpc>
                <a:spcPct val="150000"/>
              </a:lnSpc>
            </a:pPr>
            <a:r>
              <a:rPr lang="en-US" sz="2000" b="1" i="0" dirty="0">
                <a:solidFill>
                  <a:srgbClr val="273239"/>
                </a:solidFill>
                <a:effectLst/>
                <a:latin typeface="urw-din"/>
              </a:rPr>
              <a:t>7.</a:t>
            </a:r>
            <a:r>
              <a:rPr lang="en-US" sz="2000" b="1" i="0" dirty="0">
                <a:solidFill>
                  <a:srgbClr val="273239"/>
                </a:solidFill>
                <a:effectLst/>
                <a:latin typeface="Times New Roman" panose="02020603050405020304" pitchFamily="18" charset="0"/>
                <a:cs typeface="Times New Roman" panose="02020603050405020304" pitchFamily="18" charset="0"/>
              </a:rPr>
              <a:t>Processor Management –</a:t>
            </a:r>
            <a:r>
              <a:rPr lang="en-US" sz="2000" b="0" i="0" dirty="0">
                <a:solidFill>
                  <a:srgbClr val="273239"/>
                </a:solidFill>
                <a:effectLst/>
                <a:latin typeface="Times New Roman" panose="02020603050405020304" pitchFamily="18" charset="0"/>
                <a:cs typeface="Times New Roman" panose="02020603050405020304" pitchFamily="18" charset="0"/>
              </a:rPr>
              <a:t> </a:t>
            </a:r>
            <a:br>
              <a:rPr lang="en-US" sz="2000" b="0" i="0" dirty="0">
                <a:solidFill>
                  <a:srgbClr val="273239"/>
                </a:solidFill>
                <a:effectLst/>
                <a:latin typeface="Times New Roman" panose="02020603050405020304" pitchFamily="18" charset="0"/>
                <a:cs typeface="Times New Roman" panose="02020603050405020304" pitchFamily="18" charset="0"/>
              </a:rPr>
            </a:br>
            <a:r>
              <a:rPr lang="en-US" sz="2000" b="0" i="0" dirty="0">
                <a:solidFill>
                  <a:srgbClr val="273239"/>
                </a:solidFill>
                <a:effectLst/>
                <a:latin typeface="Times New Roman" panose="02020603050405020304" pitchFamily="18" charset="0"/>
                <a:cs typeface="Times New Roman" panose="02020603050405020304" pitchFamily="18" charset="0"/>
              </a:rPr>
              <a:t>In a multi-programming environment, the OS decides the order in which processes have access to the processor, and how much processing time each process has. This function of OS is called process scheduling. An Operating System performs the following activities for processor management. Keeps track of the status of processes. The program which performs this task is known as a traffic controller. Allocates the CPU that is a processor to a process. De-allocates processor when a process is no more required. </a:t>
            </a:r>
            <a:br>
              <a:rPr lang="en-US" sz="2000" b="0" i="0" dirty="0">
                <a:solidFill>
                  <a:srgbClr val="273239"/>
                </a:solidFill>
                <a:effectLst/>
                <a:latin typeface="Times New Roman" panose="02020603050405020304" pitchFamily="18" charset="0"/>
                <a:cs typeface="Times New Roman" panose="02020603050405020304" pitchFamily="18" charset="0"/>
              </a:rPr>
            </a:br>
            <a:r>
              <a:rPr lang="en-US" sz="2000" b="0" i="0" dirty="0">
                <a:solidFill>
                  <a:srgbClr val="273239"/>
                </a:solidFill>
                <a:effectLst/>
                <a:latin typeface="Times New Roman" panose="02020603050405020304" pitchFamily="18" charset="0"/>
                <a:cs typeface="Times New Roman" panose="02020603050405020304" pitchFamily="18" charset="0"/>
              </a:rPr>
              <a:t> </a:t>
            </a:r>
            <a:r>
              <a:rPr lang="en-US" sz="2000" b="1" i="0" dirty="0">
                <a:solidFill>
                  <a:srgbClr val="273239"/>
                </a:solidFill>
                <a:effectLst/>
                <a:latin typeface="Times New Roman" panose="02020603050405020304" pitchFamily="18" charset="0"/>
                <a:cs typeface="Times New Roman" panose="02020603050405020304" pitchFamily="18" charset="0"/>
              </a:rPr>
              <a:t>8.Device Management –</a:t>
            </a:r>
            <a:r>
              <a:rPr lang="en-US" sz="2000" b="0" i="0" dirty="0">
                <a:solidFill>
                  <a:srgbClr val="273239"/>
                </a:solidFill>
                <a:effectLst/>
                <a:latin typeface="Times New Roman" panose="02020603050405020304" pitchFamily="18" charset="0"/>
                <a:cs typeface="Times New Roman" panose="02020603050405020304" pitchFamily="18" charset="0"/>
              </a:rPr>
              <a:t> </a:t>
            </a:r>
            <a:br>
              <a:rPr lang="en-US" sz="2000" b="0" i="0" dirty="0">
                <a:solidFill>
                  <a:srgbClr val="273239"/>
                </a:solidFill>
                <a:effectLst/>
                <a:latin typeface="Times New Roman" panose="02020603050405020304" pitchFamily="18" charset="0"/>
                <a:cs typeface="Times New Roman" panose="02020603050405020304" pitchFamily="18" charset="0"/>
              </a:rPr>
            </a:br>
            <a:r>
              <a:rPr lang="en-US" sz="2000" b="0" i="0" dirty="0">
                <a:solidFill>
                  <a:srgbClr val="273239"/>
                </a:solidFill>
                <a:effectLst/>
                <a:latin typeface="Times New Roman" panose="02020603050405020304" pitchFamily="18" charset="0"/>
                <a:cs typeface="Times New Roman" panose="02020603050405020304" pitchFamily="18" charset="0"/>
              </a:rPr>
              <a:t>An OS manages device communication via their respective drivers. It performs the following activities for device management. Keeps track of all devices connected to the system. designates a program responsible for every device known as the Input/Output controller. Decides which process gets access to a certain device and for how long. Allocates devices in an effective and efficient way. Deallocates devices when they are no longer required.</a:t>
            </a:r>
          </a:p>
          <a:p>
            <a:pPr>
              <a:lnSpc>
                <a:spcPct val="150000"/>
              </a:lnSpc>
            </a:pPr>
            <a:endParaRPr lang="en-US"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0939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D8745-8A63-6EC3-05AE-C5066953C2E5}"/>
              </a:ext>
            </a:extLst>
          </p:cNvPr>
          <p:cNvSpPr>
            <a:spLocks noGrp="1"/>
          </p:cNvSpPr>
          <p:nvPr>
            <p:ph idx="1"/>
          </p:nvPr>
        </p:nvSpPr>
        <p:spPr>
          <a:xfrm>
            <a:off x="205410" y="382817"/>
            <a:ext cx="9813233" cy="6124000"/>
          </a:xfrm>
        </p:spPr>
        <p:txBody>
          <a:bodyPr>
            <a:normAutofit fontScale="92500" lnSpcReduction="20000"/>
          </a:bodyPr>
          <a:lstStyle/>
          <a:p>
            <a:pPr marL="0" indent="0" algn="l" fontAlgn="base">
              <a:lnSpc>
                <a:spcPct val="150000"/>
              </a:lnSpc>
              <a:buNone/>
            </a:pPr>
            <a:r>
              <a:rPr lang="en-US" sz="2000" b="0" i="0" dirty="0">
                <a:solidFill>
                  <a:srgbClr val="273239"/>
                </a:solidFill>
                <a:effectLst/>
                <a:latin typeface="Times New Roman" panose="02020603050405020304" pitchFamily="18" charset="0"/>
                <a:cs typeface="Times New Roman" panose="02020603050405020304" pitchFamily="18" charset="0"/>
              </a:rPr>
              <a:t> The Operating System provides certain services to the users which can be listed in the following manner: </a:t>
            </a:r>
          </a:p>
          <a:p>
            <a:pPr algn="l" fontAlgn="base">
              <a:lnSpc>
                <a:spcPct val="150000"/>
              </a:lnSpc>
              <a:buFont typeface="+mj-lt"/>
              <a:buAutoNum type="arabicPeriod"/>
            </a:pPr>
            <a:r>
              <a:rPr lang="en-US" sz="2000" b="1" i="0" dirty="0">
                <a:solidFill>
                  <a:srgbClr val="273239"/>
                </a:solidFill>
                <a:effectLst/>
                <a:latin typeface="Times New Roman" panose="02020603050405020304" pitchFamily="18" charset="0"/>
                <a:cs typeface="Times New Roman" panose="02020603050405020304" pitchFamily="18" charset="0"/>
              </a:rPr>
              <a:t>Program Execution</a:t>
            </a:r>
            <a:r>
              <a:rPr lang="en-US" sz="2000" b="0" i="0" dirty="0">
                <a:solidFill>
                  <a:srgbClr val="273239"/>
                </a:solidFill>
                <a:effectLst/>
                <a:latin typeface="Times New Roman" panose="02020603050405020304" pitchFamily="18" charset="0"/>
                <a:cs typeface="Times New Roman" panose="02020603050405020304" pitchFamily="18" charset="0"/>
              </a:rPr>
              <a:t>: The Operating System is responsible for the execution of all types of programs whether it be user programs or system programs. The Operating System utilizes various resources available for the efficient running of all types of functionalities.</a:t>
            </a:r>
          </a:p>
          <a:p>
            <a:pPr algn="l" fontAlgn="base">
              <a:lnSpc>
                <a:spcPct val="150000"/>
              </a:lnSpc>
              <a:buFont typeface="+mj-lt"/>
              <a:buAutoNum type="arabicPeriod"/>
            </a:pPr>
            <a:r>
              <a:rPr lang="en-US" sz="2000" b="1" i="0" dirty="0">
                <a:solidFill>
                  <a:srgbClr val="273239"/>
                </a:solidFill>
                <a:effectLst/>
                <a:latin typeface="Times New Roman" panose="02020603050405020304" pitchFamily="18" charset="0"/>
                <a:cs typeface="Times New Roman" panose="02020603050405020304" pitchFamily="18" charset="0"/>
              </a:rPr>
              <a:t>Handling Input/Output Operations</a:t>
            </a:r>
            <a:r>
              <a:rPr lang="en-US" sz="2000" b="0" i="0" dirty="0">
                <a:solidFill>
                  <a:srgbClr val="273239"/>
                </a:solidFill>
                <a:effectLst/>
                <a:latin typeface="Times New Roman" panose="02020603050405020304" pitchFamily="18" charset="0"/>
                <a:cs typeface="Times New Roman" panose="02020603050405020304" pitchFamily="18" charset="0"/>
              </a:rPr>
              <a:t>: The Operating System is responsible for handling all sorts of inputs, </a:t>
            </a:r>
            <a:r>
              <a:rPr lang="en-US" sz="2000" b="0" i="0" dirty="0" err="1">
                <a:solidFill>
                  <a:srgbClr val="273239"/>
                </a:solidFill>
                <a:effectLst/>
                <a:latin typeface="Times New Roman" panose="02020603050405020304" pitchFamily="18" charset="0"/>
                <a:cs typeface="Times New Roman" panose="02020603050405020304" pitchFamily="18" charset="0"/>
              </a:rPr>
              <a:t>i.e</a:t>
            </a:r>
            <a:r>
              <a:rPr lang="en-US" sz="2000" b="0" i="0" dirty="0">
                <a:solidFill>
                  <a:srgbClr val="273239"/>
                </a:solidFill>
                <a:effectLst/>
                <a:latin typeface="Times New Roman" panose="02020603050405020304" pitchFamily="18" charset="0"/>
                <a:cs typeface="Times New Roman" panose="02020603050405020304" pitchFamily="18" charset="0"/>
              </a:rPr>
              <a:t>, from the keyboard, mouse, desktop, etc. The Operating System does all interfacing in the most appropriate manner regarding all kinds of Inputs and Outputs. </a:t>
            </a:r>
            <a:br>
              <a:rPr lang="en-US" sz="2000" b="0" i="0" dirty="0">
                <a:solidFill>
                  <a:srgbClr val="273239"/>
                </a:solidFill>
                <a:effectLst/>
                <a:latin typeface="Times New Roman" panose="02020603050405020304" pitchFamily="18" charset="0"/>
                <a:cs typeface="Times New Roman" panose="02020603050405020304" pitchFamily="18" charset="0"/>
              </a:rPr>
            </a:br>
            <a:r>
              <a:rPr lang="en-US" sz="2000" b="0" i="0" dirty="0">
                <a:solidFill>
                  <a:srgbClr val="273239"/>
                </a:solidFill>
                <a:effectLst/>
                <a:latin typeface="Times New Roman" panose="02020603050405020304" pitchFamily="18" charset="0"/>
                <a:cs typeface="Times New Roman" panose="02020603050405020304" pitchFamily="18" charset="0"/>
              </a:rPr>
              <a:t>For example, there is a difference in the nature of all types of peripheral devices such as mice or keyboards, the Operating System is responsible for handling data between them.</a:t>
            </a:r>
          </a:p>
          <a:p>
            <a:pPr algn="l" fontAlgn="base">
              <a:lnSpc>
                <a:spcPct val="150000"/>
              </a:lnSpc>
              <a:buFont typeface="+mj-lt"/>
              <a:buAutoNum type="arabicPeriod"/>
            </a:pPr>
            <a:r>
              <a:rPr lang="en-US" sz="2000" b="1" i="0" dirty="0">
                <a:solidFill>
                  <a:srgbClr val="273239"/>
                </a:solidFill>
                <a:effectLst/>
                <a:latin typeface="Times New Roman" panose="02020603050405020304" pitchFamily="18" charset="0"/>
                <a:cs typeface="Times New Roman" panose="02020603050405020304" pitchFamily="18" charset="0"/>
              </a:rPr>
              <a:t>Manipulation of File System</a:t>
            </a:r>
            <a:r>
              <a:rPr lang="en-US" sz="2000" b="0" i="0" dirty="0">
                <a:solidFill>
                  <a:srgbClr val="273239"/>
                </a:solidFill>
                <a:effectLst/>
                <a:latin typeface="Times New Roman" panose="02020603050405020304" pitchFamily="18" charset="0"/>
                <a:cs typeface="Times New Roman" panose="02020603050405020304" pitchFamily="18" charset="0"/>
              </a:rPr>
              <a:t>: The Operating System is responsible for making decisions regarding the storage of all types of data or files, </a:t>
            </a:r>
            <a:r>
              <a:rPr lang="en-US" sz="2000" b="0" i="0" dirty="0" err="1">
                <a:solidFill>
                  <a:srgbClr val="273239"/>
                </a:solidFill>
                <a:effectLst/>
                <a:latin typeface="Times New Roman" panose="02020603050405020304" pitchFamily="18" charset="0"/>
                <a:cs typeface="Times New Roman" panose="02020603050405020304" pitchFamily="18" charset="0"/>
              </a:rPr>
              <a:t>i.e</a:t>
            </a:r>
            <a:r>
              <a:rPr lang="en-US" sz="2000" b="0" i="0" dirty="0">
                <a:solidFill>
                  <a:srgbClr val="273239"/>
                </a:solidFill>
                <a:effectLst/>
                <a:latin typeface="Times New Roman" panose="02020603050405020304" pitchFamily="18" charset="0"/>
                <a:cs typeface="Times New Roman" panose="02020603050405020304" pitchFamily="18" charset="0"/>
              </a:rPr>
              <a:t>, floppy disk/hard disk/pen drive, etc. The Operating System decides how the data should be manipulated and stored.</a:t>
            </a:r>
          </a:p>
          <a:p>
            <a:pPr marL="0" indent="0">
              <a:lnSpc>
                <a:spcPct val="150000"/>
              </a:lnSpc>
              <a:buNone/>
            </a:pPr>
            <a:r>
              <a:rPr lang="en-IN"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05935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D79FFD-0DE9-A98F-944E-6176070B20BE}"/>
              </a:ext>
            </a:extLst>
          </p:cNvPr>
          <p:cNvSpPr>
            <a:spLocks noGrp="1"/>
          </p:cNvSpPr>
          <p:nvPr>
            <p:ph idx="1"/>
          </p:nvPr>
        </p:nvSpPr>
        <p:spPr>
          <a:xfrm>
            <a:off x="402375" y="417871"/>
            <a:ext cx="10252374" cy="6022258"/>
          </a:xfrm>
        </p:spPr>
        <p:txBody>
          <a:bodyPr>
            <a:normAutofit lnSpcReduction="10000"/>
          </a:bodyPr>
          <a:lstStyle/>
          <a:p>
            <a:pPr marL="0" indent="0" algn="l" fontAlgn="base">
              <a:lnSpc>
                <a:spcPct val="150000"/>
              </a:lnSpc>
              <a:buNone/>
            </a:pPr>
            <a:r>
              <a:rPr lang="en-US" sz="1400" b="1" i="0" dirty="0">
                <a:solidFill>
                  <a:srgbClr val="273239"/>
                </a:solidFill>
                <a:effectLst/>
                <a:latin typeface="urw-din"/>
              </a:rPr>
              <a:t> </a:t>
            </a:r>
            <a:r>
              <a:rPr lang="en-US" sz="2000" b="1" i="0" dirty="0">
                <a:solidFill>
                  <a:srgbClr val="273239"/>
                </a:solidFill>
                <a:effectLst/>
                <a:latin typeface="Times New Roman" panose="02020603050405020304" pitchFamily="18" charset="0"/>
                <a:cs typeface="Times New Roman" panose="02020603050405020304" pitchFamily="18" charset="0"/>
              </a:rPr>
              <a:t>4.Error Detection and Handling</a:t>
            </a:r>
            <a:r>
              <a:rPr lang="en-US" sz="2000" b="0" i="0" dirty="0">
                <a:solidFill>
                  <a:srgbClr val="273239"/>
                </a:solidFill>
                <a:effectLst/>
                <a:latin typeface="Times New Roman" panose="02020603050405020304" pitchFamily="18" charset="0"/>
                <a:cs typeface="Times New Roman" panose="02020603050405020304" pitchFamily="18" charset="0"/>
              </a:rPr>
              <a:t>: The Operating System is responsible for the detection of any type of error or bugs that can occur while any task. The well-secured OS sometimes also acts as a countermeasure for preventing any sort of breach to the Computer System from any external source and probably handling them.</a:t>
            </a:r>
          </a:p>
          <a:p>
            <a:pPr marL="0" indent="0" algn="l" fontAlgn="base">
              <a:lnSpc>
                <a:spcPct val="150000"/>
              </a:lnSpc>
              <a:buNone/>
            </a:pPr>
            <a:r>
              <a:rPr lang="en-US" sz="2000" b="1" i="0" dirty="0">
                <a:solidFill>
                  <a:srgbClr val="273239"/>
                </a:solidFill>
                <a:effectLst/>
                <a:latin typeface="Times New Roman" panose="02020603050405020304" pitchFamily="18" charset="0"/>
                <a:cs typeface="Times New Roman" panose="02020603050405020304" pitchFamily="18" charset="0"/>
              </a:rPr>
              <a:t> 5.Resource Allocation:</a:t>
            </a:r>
            <a:r>
              <a:rPr lang="en-US" sz="2000" b="0" i="0" dirty="0">
                <a:solidFill>
                  <a:srgbClr val="273239"/>
                </a:solidFill>
                <a:effectLst/>
                <a:latin typeface="Times New Roman" panose="02020603050405020304" pitchFamily="18" charset="0"/>
                <a:cs typeface="Times New Roman" panose="02020603050405020304" pitchFamily="18" charset="0"/>
              </a:rPr>
              <a:t> The Operating System ensures the proper use of all the resources available by deciding which resource to be used by whom for how much time. All the decisions are taken by the Operating System.</a:t>
            </a:r>
          </a:p>
          <a:p>
            <a:pPr marL="0" indent="0" algn="l" fontAlgn="base">
              <a:lnSpc>
                <a:spcPct val="150000"/>
              </a:lnSpc>
              <a:buNone/>
            </a:pPr>
            <a:r>
              <a:rPr lang="en-US" sz="2000" b="1" i="0" dirty="0">
                <a:solidFill>
                  <a:srgbClr val="273239"/>
                </a:solidFill>
                <a:effectLst/>
                <a:latin typeface="Times New Roman" panose="02020603050405020304" pitchFamily="18" charset="0"/>
                <a:cs typeface="Times New Roman" panose="02020603050405020304" pitchFamily="18" charset="0"/>
              </a:rPr>
              <a:t> 6.Accounting:</a:t>
            </a:r>
            <a:r>
              <a:rPr lang="en-US" sz="2000" b="0" i="0" dirty="0">
                <a:solidFill>
                  <a:srgbClr val="273239"/>
                </a:solidFill>
                <a:effectLst/>
                <a:latin typeface="Times New Roman" panose="02020603050405020304" pitchFamily="18" charset="0"/>
                <a:cs typeface="Times New Roman" panose="02020603050405020304" pitchFamily="18" charset="0"/>
              </a:rPr>
              <a:t> The Operating System tracks an account of all the functionalities taking place in the computer system at a time. All the details such as the types of errors that occurred are recorded by the Operating System.</a:t>
            </a:r>
          </a:p>
          <a:p>
            <a:pPr marL="0" indent="0" algn="l" fontAlgn="base">
              <a:lnSpc>
                <a:spcPct val="150000"/>
              </a:lnSpc>
              <a:buNone/>
            </a:pPr>
            <a:r>
              <a:rPr lang="en-US" sz="2000" b="1" i="0" dirty="0">
                <a:solidFill>
                  <a:srgbClr val="273239"/>
                </a:solidFill>
                <a:effectLst/>
                <a:latin typeface="Times New Roman" panose="02020603050405020304" pitchFamily="18" charset="0"/>
                <a:cs typeface="Times New Roman" panose="02020603050405020304" pitchFamily="18" charset="0"/>
              </a:rPr>
              <a:t> 7.Information and Resource Protection:</a:t>
            </a:r>
            <a:r>
              <a:rPr lang="en-US" sz="2000" b="0" i="0" dirty="0">
                <a:solidFill>
                  <a:srgbClr val="273239"/>
                </a:solidFill>
                <a:effectLst/>
                <a:latin typeface="Times New Roman" panose="02020603050405020304" pitchFamily="18" charset="0"/>
                <a:cs typeface="Times New Roman" panose="02020603050405020304" pitchFamily="18" charset="0"/>
              </a:rPr>
              <a:t> The Operating System is responsible for using all the information and resources available on the machine in the most protected way. The Operating System must foil an attempt from any external resource to hamper any sort of data or information.</a:t>
            </a:r>
          </a:p>
          <a:p>
            <a:pPr marL="0" indent="0" fontAlgn="base">
              <a:lnSpc>
                <a:spcPct val="150000"/>
              </a:lnSpc>
              <a:buNone/>
            </a:pPr>
            <a:endParaRPr lang="en-US" sz="2000" dirty="0"/>
          </a:p>
        </p:txBody>
      </p:sp>
    </p:spTree>
    <p:extLst>
      <p:ext uri="{BB962C8B-B14F-4D97-AF65-F5344CB8AC3E}">
        <p14:creationId xmlns:p14="http://schemas.microsoft.com/office/powerpoint/2010/main" val="42552142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TotalTime>
  <Words>1045</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Heebo</vt:lpstr>
      <vt:lpstr>Times New Roman</vt:lpstr>
      <vt:lpstr>urw-din</vt:lpstr>
      <vt:lpstr>Office Theme</vt:lpstr>
      <vt:lpstr>Fundamentals of Information Technology</vt:lpstr>
      <vt:lpstr>Architecture </vt:lpstr>
      <vt:lpstr> Operating System Functions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Information Technology</dc:title>
  <dc:creator>Administrator</dc:creator>
  <cp:lastModifiedBy>Administrator</cp:lastModifiedBy>
  <cp:revision>273</cp:revision>
  <dcterms:created xsi:type="dcterms:W3CDTF">2023-01-05T06:04:46Z</dcterms:created>
  <dcterms:modified xsi:type="dcterms:W3CDTF">2023-03-01T09:36:54Z</dcterms:modified>
</cp:coreProperties>
</file>